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Slab"/>
      <p:regular r:id="rId14"/>
      <p:bold r:id="rId15"/>
    </p:embeddedFont>
    <p:embeddedFont>
      <p:font typeface="Roboto"/>
      <p:regular r:id="rId16"/>
      <p:bold r:id="rId17"/>
      <p:italic r:id="rId18"/>
      <p:boldItalic r:id="rId19"/>
    </p:embeddedFont>
    <p:embeddedFont>
      <p:font typeface="Roboto Medium"/>
      <p:regular r:id="rId20"/>
      <p:bold r:id="rId21"/>
      <p:italic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Helvetica Neue"/>
      <p:regular r:id="rId32"/>
      <p:bold r:id="rId33"/>
      <p:italic r:id="rId34"/>
      <p:boldItalic r:id="rId35"/>
    </p:embeddedFont>
    <p:embeddedFont>
      <p:font typeface="Helvetica Neue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0" roundtripDataSignature="AMtx7mgqrLgpiY/1tFmrX7+8uX7L/C6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font" Target="fonts/RobotoMedium-regular.fntdata"/><Relationship Id="rId22" Type="http://schemas.openxmlformats.org/officeDocument/2006/relationships/font" Target="fonts/RobotoMedium-italic.fntdata"/><Relationship Id="rId21" Type="http://schemas.openxmlformats.org/officeDocument/2006/relationships/font" Target="fonts/RobotoMedium-bold.fntdata"/><Relationship Id="rId24" Type="http://schemas.openxmlformats.org/officeDocument/2006/relationships/font" Target="fonts/Montserrat-regular.fntdata"/><Relationship Id="rId23"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font" Target="fonts/RobotoSlab-bold.fntdata"/><Relationship Id="rId37" Type="http://schemas.openxmlformats.org/officeDocument/2006/relationships/font" Target="fonts/HelveticaNeueLight-bold.fntdata"/><Relationship Id="rId14" Type="http://schemas.openxmlformats.org/officeDocument/2006/relationships/font" Target="fonts/RobotoSlab-regular.fntdata"/><Relationship Id="rId36" Type="http://schemas.openxmlformats.org/officeDocument/2006/relationships/font" Target="fonts/HelveticaNeueLight-regular.fntdata"/><Relationship Id="rId17" Type="http://schemas.openxmlformats.org/officeDocument/2006/relationships/font" Target="fonts/Roboto-bold.fntdata"/><Relationship Id="rId39" Type="http://schemas.openxmlformats.org/officeDocument/2006/relationships/font" Target="fonts/HelveticaNeueLight-boldItalic.fntdata"/><Relationship Id="rId16" Type="http://schemas.openxmlformats.org/officeDocument/2006/relationships/font" Target="fonts/Roboto-regular.fntdata"/><Relationship Id="rId38" Type="http://schemas.openxmlformats.org/officeDocument/2006/relationships/font" Target="fonts/HelveticaNeueLight-italic.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a6fe2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a0a6fe28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f925063c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9f925063c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f925063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9f925063c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5a95c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b5a95c70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2.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7725" y="2352675"/>
            <a:ext cx="6848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Feature engineering</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
                <a:latin typeface="Montserrat"/>
                <a:ea typeface="Montserrat"/>
                <a:cs typeface="Montserrat"/>
                <a:sym typeface="Montserrat"/>
              </a:rPr>
              <a:t>Feature extraction</a:t>
            </a:r>
            <a:endParaRPr>
              <a:latin typeface="Montserrat"/>
              <a:ea typeface="Montserrat"/>
              <a:cs typeface="Montserrat"/>
              <a:sym typeface="Montserrat"/>
            </a:endParaRPr>
          </a:p>
          <a:p>
            <a:pPr indent="0" lvl="0" marL="0" rtl="0" algn="l">
              <a:lnSpc>
                <a:spcPct val="100000"/>
              </a:lnSpc>
              <a:spcBef>
                <a:spcPts val="0"/>
              </a:spcBef>
              <a:spcAft>
                <a:spcPts val="0"/>
              </a:spcAft>
              <a:buSzPts val="3400"/>
              <a:buNone/>
            </a:pPr>
            <a:r>
              <a:rPr lang="en">
                <a:latin typeface="Montserrat"/>
                <a:ea typeface="Montserrat"/>
                <a:cs typeface="Montserrat"/>
                <a:sym typeface="Montserrat"/>
              </a:rPr>
              <a:t>Feature selection</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lang="en" sz="2000">
                <a:solidFill>
                  <a:schemeClr val="dk1"/>
                </a:solidFill>
                <a:latin typeface="Montserrat Medium"/>
                <a:ea typeface="Montserrat Medium"/>
                <a:cs typeface="Montserrat Medium"/>
                <a:sym typeface="Montserrat Medium"/>
              </a:rPr>
              <a:t>Feature engineering.</a:t>
            </a:r>
            <a:endParaRPr sz="2000">
              <a:solidFill>
                <a:schemeClr val="dk1"/>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None/>
            </a:pPr>
            <a:r>
              <a:t/>
            </a:r>
            <a:endParaRPr sz="2000">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lang="en" sz="2000">
                <a:solidFill>
                  <a:schemeClr val="dk1"/>
                </a:solidFill>
                <a:latin typeface="Montserrat Medium"/>
                <a:ea typeface="Montserrat Medium"/>
                <a:cs typeface="Montserrat Medium"/>
                <a:sym typeface="Montserrat Medium"/>
              </a:rPr>
              <a:t>Feature extraction/generation.</a:t>
            </a:r>
            <a:endParaRPr sz="2000">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None/>
            </a:pPr>
            <a:r>
              <a:t/>
            </a:r>
            <a:endParaRPr sz="2000">
              <a:solidFill>
                <a:schemeClr val="dk1"/>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chemeClr val="dk1"/>
              </a:buClr>
              <a:buSzPts val="2000"/>
              <a:buFont typeface="Montserrat Medium"/>
              <a:buAutoNum type="arabicPeriod"/>
            </a:pPr>
            <a:r>
              <a:rPr lang="en" sz="2000">
                <a:solidFill>
                  <a:schemeClr val="dk1"/>
                </a:solidFill>
                <a:latin typeface="Montserrat Medium"/>
                <a:ea typeface="Montserrat Medium"/>
                <a:cs typeface="Montserrat Medium"/>
                <a:sym typeface="Montserrat Medium"/>
              </a:rPr>
              <a:t>Feature selection.</a:t>
            </a:r>
            <a:endParaRPr sz="2000">
              <a:solidFill>
                <a:schemeClr val="dk1"/>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FEATURE ENGINEERING</a:t>
            </a:r>
            <a:endParaRPr b="0" i="0" sz="2100" u="none" cap="none" strike="noStrike">
              <a:solidFill>
                <a:srgbClr val="2E2E2E"/>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216825"/>
            <a:ext cx="7758000" cy="294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Is a process of transforming the given data into a form that is easier to interpret. </a:t>
            </a:r>
            <a:endParaRPr>
              <a:solidFill>
                <a:srgbClr val="172B4D"/>
              </a:solidFill>
              <a:highlight>
                <a:srgbClr val="FFFFFF"/>
              </a:highlight>
              <a:latin typeface="Roboto"/>
              <a:ea typeface="Roboto"/>
              <a:cs typeface="Roboto"/>
              <a:sym typeface="Roboto"/>
            </a:endParaRPr>
          </a:p>
          <a:p>
            <a:pPr indent="0" lvl="0" marL="457200" rtl="0" algn="l">
              <a:lnSpc>
                <a:spcPct val="115000"/>
              </a:lnSpc>
              <a:spcBef>
                <a:spcPts val="1800"/>
              </a:spcBef>
              <a:spcAft>
                <a:spcPts val="0"/>
              </a:spcAft>
              <a:buNone/>
            </a:pPr>
            <a:r>
              <a:t/>
            </a:r>
            <a:endParaRPr>
              <a:solidFill>
                <a:srgbClr val="172B4D"/>
              </a:solidFill>
              <a:highlight>
                <a:srgbClr val="FFFFFF"/>
              </a:highlight>
              <a:latin typeface="Roboto"/>
              <a:ea typeface="Roboto"/>
              <a:cs typeface="Roboto"/>
              <a:sym typeface="Roboto"/>
            </a:endParaRPr>
          </a:p>
          <a:p>
            <a:pPr indent="-317500" lvl="0" marL="457200" rtl="0" algn="just">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All the techniques that we have used before including data transformations techniques, encoding categorical variables, scaling numerical features, imputing missing values, cleaning categorical columns, using regular expressions, using DateTime, and string functions are feature engineering techniques. </a:t>
            </a:r>
            <a:endParaRPr>
              <a:solidFill>
                <a:srgbClr val="172B4D"/>
              </a:solidFill>
              <a:highlight>
                <a:srgbClr val="FFFFFF"/>
              </a:highlight>
              <a:latin typeface="Roboto"/>
              <a:ea typeface="Roboto"/>
              <a:cs typeface="Roboto"/>
              <a:sym typeface="Roboto"/>
            </a:endParaRPr>
          </a:p>
          <a:p>
            <a:pPr indent="0" lvl="0" marL="457200" rtl="0" algn="l">
              <a:lnSpc>
                <a:spcPct val="115000"/>
              </a:lnSpc>
              <a:spcBef>
                <a:spcPts val="1800"/>
              </a:spcBef>
              <a:spcAft>
                <a:spcPts val="0"/>
              </a:spcAft>
              <a:buNone/>
            </a:pPr>
            <a:r>
              <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The key idea is that </a:t>
            </a:r>
            <a:r>
              <a:rPr b="1" lang="en">
                <a:solidFill>
                  <a:srgbClr val="172B4D"/>
                </a:solidFill>
                <a:highlight>
                  <a:srgbClr val="FFFFFF"/>
                </a:highlight>
                <a:latin typeface="Roboto"/>
                <a:ea typeface="Roboto"/>
                <a:cs typeface="Roboto"/>
                <a:sym typeface="Roboto"/>
              </a:rPr>
              <a:t>we are manipulating the information that is available to us to be able to better understand it and improve the model</a:t>
            </a:r>
            <a:r>
              <a:rPr lang="en">
                <a:solidFill>
                  <a:srgbClr val="172B4D"/>
                </a:solidFill>
                <a:highlight>
                  <a:srgbClr val="FFFFFF"/>
                </a:highlight>
                <a:latin typeface="Roboto"/>
                <a:ea typeface="Roboto"/>
                <a:cs typeface="Roboto"/>
                <a:sym typeface="Roboto"/>
              </a:rPr>
              <a:t>.</a:t>
            </a:r>
            <a:endParaRPr>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a0a6fe2872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FEATURE EXTRACTION/GENERATION</a:t>
            </a:r>
            <a:endParaRPr b="0" i="0" sz="2100" u="none" cap="none" strike="noStrike">
              <a:solidFill>
                <a:srgbClr val="2E2E2E"/>
              </a:solidFill>
              <a:latin typeface="Montserrat"/>
              <a:ea typeface="Montserrat"/>
              <a:cs typeface="Montserrat"/>
              <a:sym typeface="Montserrat"/>
            </a:endParaRPr>
          </a:p>
        </p:txBody>
      </p:sp>
      <p:sp>
        <p:nvSpPr>
          <p:cNvPr id="243" name="Google Shape;243;ga0a6fe2872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a0a6fe2872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 It is the process of extracting relevant information from the existing available information. </a:t>
            </a:r>
            <a:endParaRPr>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For example, you are provided with the date of birth of customers in the data. You are not interested in when they were born but more interested in their age. </a:t>
            </a:r>
            <a:endParaRPr>
              <a:solidFill>
                <a:srgbClr val="172B4D"/>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In that case, you can use the DateTime functions to calculate the age or extract other relevant information such as the year they were born, the month they were born.</a:t>
            </a:r>
            <a:endParaRPr b="0" i="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9f925063c9_0_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FEATURE SELECTION</a:t>
            </a:r>
            <a:endParaRPr b="0" i="0" sz="2100" u="none" cap="none" strike="noStrike">
              <a:solidFill>
                <a:srgbClr val="2E2E2E"/>
              </a:solidFill>
              <a:latin typeface="Montserrat"/>
              <a:ea typeface="Montserrat"/>
              <a:cs typeface="Montserrat"/>
              <a:sym typeface="Montserrat"/>
            </a:endParaRPr>
          </a:p>
        </p:txBody>
      </p:sp>
      <p:sp>
        <p:nvSpPr>
          <p:cNvPr id="250" name="Google Shape;250;g9f925063c9_0_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1" name="Google Shape;251;g9f925063c9_0_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 It is the process of selection the relevant information from the existing available information.</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317500" lvl="0" marL="457200" marR="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Which columns you may want to keep and which ones don’t </a:t>
            </a:r>
            <a:endParaRPr>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9f925063c9_0_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434343"/>
                </a:solidFill>
                <a:latin typeface="Montserrat"/>
                <a:ea typeface="Montserrat"/>
                <a:cs typeface="Montserrat"/>
                <a:sym typeface="Montserrat"/>
              </a:rPr>
              <a:t>FEATURE SELECTION</a:t>
            </a:r>
            <a:endParaRPr b="0" i="0" sz="2100" u="none" cap="none" strike="noStrike">
              <a:solidFill>
                <a:srgbClr val="2E2E2E"/>
              </a:solidFill>
              <a:latin typeface="Montserrat"/>
              <a:ea typeface="Montserrat"/>
              <a:cs typeface="Montserrat"/>
              <a:sym typeface="Montserrat"/>
            </a:endParaRPr>
          </a:p>
        </p:txBody>
      </p:sp>
      <p:sp>
        <p:nvSpPr>
          <p:cNvPr id="257" name="Google Shape;257;g9f925063c9_0_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9f925063c9_0_8"/>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n">
                <a:solidFill>
                  <a:srgbClr val="172B4D"/>
                </a:solidFill>
                <a:highlight>
                  <a:srgbClr val="FFFFFF"/>
                </a:highlight>
                <a:latin typeface="Roboto"/>
                <a:ea typeface="Roboto"/>
                <a:cs typeface="Roboto"/>
                <a:sym typeface="Roboto"/>
              </a:rPr>
              <a:t>Some of the feature selection methods that we took a look at earlier include:</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180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Checking null values to drop a column</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Sense check to drop columns that are not significant</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Using heat maps to check multicollinearity for numerical variables</a:t>
            </a:r>
            <a:endParaRPr>
              <a:solidFill>
                <a:srgbClr val="172B4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172B4D"/>
              </a:buClr>
              <a:buSzPts val="1400"/>
              <a:buFont typeface="Roboto"/>
              <a:buChar char="●"/>
            </a:pPr>
            <a:r>
              <a:rPr lang="en">
                <a:solidFill>
                  <a:srgbClr val="172B4D"/>
                </a:solidFill>
                <a:highlight>
                  <a:srgbClr val="FFFFFF"/>
                </a:highlight>
                <a:latin typeface="Roboto"/>
                <a:ea typeface="Roboto"/>
                <a:cs typeface="Roboto"/>
                <a:sym typeface="Roboto"/>
              </a:rPr>
              <a:t>Chi-square tests for categorical variables</a:t>
            </a:r>
            <a:endParaRPr>
              <a:solidFill>
                <a:srgbClr val="172B4D"/>
              </a:solidFill>
              <a:highlight>
                <a:srgbClr val="FFFFFF"/>
              </a:highlight>
              <a:latin typeface="Roboto"/>
              <a:ea typeface="Roboto"/>
              <a:cs typeface="Roboto"/>
              <a:sym typeface="Roboto"/>
            </a:endParaRPr>
          </a:p>
          <a:p>
            <a:pPr indent="0" lvl="0" marL="0" marR="0" rtl="0" algn="l">
              <a:lnSpc>
                <a:spcPct val="115000"/>
              </a:lnSpc>
              <a:spcBef>
                <a:spcPts val="0"/>
              </a:spcBef>
              <a:spcAft>
                <a:spcPts val="0"/>
              </a:spcAft>
              <a:buNone/>
            </a:pPr>
            <a:r>
              <a:t/>
            </a:r>
            <a:endParaRPr>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